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628" r:id="rId5"/>
    <p:sldId id="915" r:id="rId6"/>
    <p:sldId id="914" r:id="rId7"/>
    <p:sldId id="916" r:id="rId8"/>
    <p:sldId id="917" r:id="rId9"/>
    <p:sldId id="918" r:id="rId10"/>
    <p:sldId id="919" r:id="rId11"/>
    <p:sldId id="920" r:id="rId12"/>
    <p:sldId id="921" r:id="rId13"/>
    <p:sldId id="922" r:id="rId14"/>
    <p:sldId id="923" r:id="rId15"/>
    <p:sldId id="924" r:id="rId16"/>
    <p:sldId id="925" r:id="rId17"/>
    <p:sldId id="926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6667" autoAdjust="0"/>
  </p:normalViewPr>
  <p:slideViewPr>
    <p:cSldViewPr snapToGrid="0">
      <p:cViewPr varScale="1">
        <p:scale>
          <a:sx n="55" d="100"/>
          <a:sy n="55" d="100"/>
        </p:scale>
        <p:origin x="1714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ne BEZIOUA" userId="cc6d822b-ab43-4166-83ae-4eb3dd1af949" providerId="ADAL" clId="{B955D0E4-4C04-4583-8FE3-38D6B9CB459D}"/>
    <pc:docChg chg="modSld">
      <pc:chgData name="Marine BEZIOUA" userId="cc6d822b-ab43-4166-83ae-4eb3dd1af949" providerId="ADAL" clId="{B955D0E4-4C04-4583-8FE3-38D6B9CB459D}" dt="2023-10-10T15:49:12.047" v="12" actId="20577"/>
      <pc:docMkLst>
        <pc:docMk/>
      </pc:docMkLst>
      <pc:sldChg chg="modNotesTx">
        <pc:chgData name="Marine BEZIOUA" userId="cc6d822b-ab43-4166-83ae-4eb3dd1af949" providerId="ADAL" clId="{B955D0E4-4C04-4583-8FE3-38D6B9CB459D}" dt="2023-10-10T15:48:40.250" v="0" actId="20577"/>
        <pc:sldMkLst>
          <pc:docMk/>
          <pc:sldMk cId="2420973819" sldId="916"/>
        </pc:sldMkLst>
      </pc:sldChg>
      <pc:sldChg chg="modNotesTx">
        <pc:chgData name="Marine BEZIOUA" userId="cc6d822b-ab43-4166-83ae-4eb3dd1af949" providerId="ADAL" clId="{B955D0E4-4C04-4583-8FE3-38D6B9CB459D}" dt="2023-10-10T15:48:45.052" v="1" actId="20577"/>
        <pc:sldMkLst>
          <pc:docMk/>
          <pc:sldMk cId="3942099865" sldId="918"/>
        </pc:sldMkLst>
      </pc:sldChg>
      <pc:sldChg chg="modNotesTx">
        <pc:chgData name="Marine BEZIOUA" userId="cc6d822b-ab43-4166-83ae-4eb3dd1af949" providerId="ADAL" clId="{B955D0E4-4C04-4583-8FE3-38D6B9CB459D}" dt="2023-10-10T15:48:50.566" v="7" actId="20577"/>
        <pc:sldMkLst>
          <pc:docMk/>
          <pc:sldMk cId="3948431229" sldId="919"/>
        </pc:sldMkLst>
      </pc:sldChg>
      <pc:sldChg chg="modNotesTx">
        <pc:chgData name="Marine BEZIOUA" userId="cc6d822b-ab43-4166-83ae-4eb3dd1af949" providerId="ADAL" clId="{B955D0E4-4C04-4583-8FE3-38D6B9CB459D}" dt="2023-10-10T15:48:54.093" v="8" actId="20577"/>
        <pc:sldMkLst>
          <pc:docMk/>
          <pc:sldMk cId="2768157920" sldId="920"/>
        </pc:sldMkLst>
      </pc:sldChg>
      <pc:sldChg chg="modNotesTx">
        <pc:chgData name="Marine BEZIOUA" userId="cc6d822b-ab43-4166-83ae-4eb3dd1af949" providerId="ADAL" clId="{B955D0E4-4C04-4583-8FE3-38D6B9CB459D}" dt="2023-10-10T15:48:58.894" v="9" actId="20577"/>
        <pc:sldMkLst>
          <pc:docMk/>
          <pc:sldMk cId="1130692582" sldId="922"/>
        </pc:sldMkLst>
      </pc:sldChg>
      <pc:sldChg chg="modNotesTx">
        <pc:chgData name="Marine BEZIOUA" userId="cc6d822b-ab43-4166-83ae-4eb3dd1af949" providerId="ADAL" clId="{B955D0E4-4C04-4583-8FE3-38D6B9CB459D}" dt="2023-10-10T15:49:04.302" v="10" actId="20577"/>
        <pc:sldMkLst>
          <pc:docMk/>
          <pc:sldMk cId="603077256" sldId="924"/>
        </pc:sldMkLst>
      </pc:sldChg>
      <pc:sldChg chg="modNotesTx">
        <pc:chgData name="Marine BEZIOUA" userId="cc6d822b-ab43-4166-83ae-4eb3dd1af949" providerId="ADAL" clId="{B955D0E4-4C04-4583-8FE3-38D6B9CB459D}" dt="2023-10-10T15:49:12.047" v="12" actId="20577"/>
        <pc:sldMkLst>
          <pc:docMk/>
          <pc:sldMk cId="629340554" sldId="92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6E967-6F16-4B09-8CBD-F11691A75BDD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48F17-EFAD-4744-89B2-E7A5719D18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8571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e l'image des diapositives 1">
            <a:extLst>
              <a:ext uri="{FF2B5EF4-FFF2-40B4-BE49-F238E27FC236}">
                <a16:creationId xmlns:a16="http://schemas.microsoft.com/office/drawing/2014/main" id="{510753D1-9163-440C-8BF7-C7DAA76568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4138" y="744538"/>
            <a:ext cx="6615112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Espace réservé des commentaires 2">
            <a:extLst>
              <a:ext uri="{FF2B5EF4-FFF2-40B4-BE49-F238E27FC236}">
                <a16:creationId xmlns:a16="http://schemas.microsoft.com/office/drawing/2014/main" id="{300B0B81-9DF3-4E95-B77E-C26D50B820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9220" name="Espace réservé du numéro de diapositive 3">
            <a:extLst>
              <a:ext uri="{FF2B5EF4-FFF2-40B4-BE49-F238E27FC236}">
                <a16:creationId xmlns:a16="http://schemas.microsoft.com/office/drawing/2014/main" id="{D30E19A8-71C5-439E-B147-7E078AAED4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6763" indent="-293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688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5763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0425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7625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44825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2025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59225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A198E8D-4520-4498-8815-D036990745F9}" type="slidenum">
              <a:rPr lang="fr-FR" altLang="fr-FR">
                <a:latin typeface="Calibri" panose="020F0502020204030204" pitchFamily="34" charset="0"/>
              </a:rPr>
              <a:pPr/>
              <a:t>1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C48F17-EFAD-4744-89B2-E7A5719D18C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9896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C48F17-EFAD-4744-89B2-E7A5719D18C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1088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C48F17-EFAD-4744-89B2-E7A5719D18C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004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C48F17-EFAD-4744-89B2-E7A5719D18C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919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C48F17-EFAD-4744-89B2-E7A5719D18C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0288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C48F17-EFAD-4744-89B2-E7A5719D18C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502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C48F17-EFAD-4744-89B2-E7A5719D18C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3260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C48F17-EFAD-4744-89B2-E7A5719D18C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2049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44365C-5897-A0F3-104C-DA978199D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FC6E07F-8D84-19C6-50E4-C4298ABADF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2AF43E-6F4B-94E1-21A3-32EEA6818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231E-9248-42AD-99F9-388FD4C77872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4CA20B-9660-1161-273A-44BB1710A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A1E42E-2514-0AEF-2492-14C217344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27D1-407F-420E-8875-FDEE75D62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7667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21840D-5FED-D80A-F8E5-FF547C89C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0E10F2F-67C9-43A6-1924-FC24E1ADA5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5FDE93-907B-5FC3-C573-02790AA44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231E-9248-42AD-99F9-388FD4C77872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304DC0-7BA9-559A-40BB-BB8DBF6A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DDDDF5-CA9E-C17E-DE3A-ECBEDCFE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27D1-407F-420E-8875-FDEE75D62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0934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0657374-F430-659B-F47C-FCA760F2A5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8FE3F5E-9D0F-070D-6F9C-92FADAC90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9ED569-C3AB-F3D1-B325-76A635C3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231E-9248-42AD-99F9-388FD4C77872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F5072B-7D27-BD59-AC57-AD66906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DEBC37-24A6-3564-0FEB-9C0517A69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27D1-407F-420E-8875-FDEE75D62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984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F28D1F-2B3E-479B-C2A0-2DF0F8442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636CD5-2DFE-81E6-6070-871CDF16D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1B7CAE-13C4-6335-9440-9F35DA47B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231E-9248-42AD-99F9-388FD4C77872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CBB38B-2EA7-2CA2-0C86-A818BBD22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4CC30B-5B2B-FB66-3E8A-D7E6B4BE5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27D1-407F-420E-8875-FDEE75D62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8030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6645A0-5F78-9646-7F83-34CF854A1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26B571-77CD-6094-A5C2-4860CCF61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A28733-A029-8909-355A-1D2EFACE2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231E-9248-42AD-99F9-388FD4C77872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BB529E-0ADE-C5AC-8177-7D26DB033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82C5E6-20C0-34B5-A26E-3D36A0730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27D1-407F-420E-8875-FDEE75D62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733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5B67E3-F04F-FF7A-7388-C370274E6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54E84A-9769-97A3-3AA6-2B955A31A9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A281811-FB73-782E-37FF-AA8D1FEF19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A352EB5-C785-CF64-2965-8F062462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231E-9248-42AD-99F9-388FD4C77872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57B14D4-E02F-60D2-BAD1-7C7355D61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336043E-AFA2-4365-A6D7-800B43270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27D1-407F-420E-8875-FDEE75D62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6515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DA6EB8-E963-10EF-4F42-4D7B227EA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020E3C0-89B8-6A37-A48F-691551CFB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C533DE5-E385-D6BB-8248-70C94704EF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09EE29D-08E6-E443-3BE7-ABF5E287D6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76F173F-2E7D-A1CF-0801-656A0F4C4C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16EA5D5-DB4A-83FD-5901-CC9ED069E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231E-9248-42AD-99F9-388FD4C77872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6A80B3A-6F02-F058-5CEE-E66689F4B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78B036D-AADB-A3F3-9BC9-AD2B91777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27D1-407F-420E-8875-FDEE75D62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0736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B161B-553D-7F29-1558-AA368741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B4FDB2A-4307-CA1F-5DFF-C05B5C6E4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231E-9248-42AD-99F9-388FD4C77872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1E04C72-64DB-4E0D-3DB2-BCC0D3525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18CBA2A-39F7-4D69-46E2-79F06E2B6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27D1-407F-420E-8875-FDEE75D62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9219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CA04928-62FB-1629-B9B0-1E11F99CC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231E-9248-42AD-99F9-388FD4C77872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998DEF-4E72-B7D7-6417-B7AF46CDD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78BE87-28F1-437F-1BB0-809F18E1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27D1-407F-420E-8875-FDEE75D62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601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F2E8E9-59F9-55FB-A61E-4BDAC69F9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A4D685-B8A1-EB5D-FE00-D31E79B5A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D07C797-14FA-62B0-C3CC-F69EF8880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44479C0-FF73-42B5-C770-3A426FFF8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231E-9248-42AD-99F9-388FD4C77872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828D677-EAD7-1D29-2C96-9C0CB46F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18993C-056E-1636-9E9C-0DE267EC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27D1-407F-420E-8875-FDEE75D62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7508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5CFE92-083D-7AA1-A5E3-B4F47E70B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9A20ABA-C59B-6B57-7F5A-3D28DCA3C4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CE4D411-D06E-BA14-941E-75D992531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44670A1-A344-7F66-E6EC-EE61BD184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231E-9248-42AD-99F9-388FD4C77872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F68A1E1-349E-159B-D8D7-97A744CDF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EE2AB6-C4C4-9879-9797-8CD5F8230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27D1-407F-420E-8875-FDEE75D62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840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223C8BD-76E6-1D8D-B252-ADCAA9D0D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9C4E65-9746-DA85-1D36-4AB2CF95B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AB84CC-5825-A822-371A-274E6F0120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F231E-9248-42AD-99F9-388FD4C77872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E9C964-4EC0-D907-693B-ECA7013D5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9E06A9-2191-37D8-1BC5-EFB923DBB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927D1-407F-420E-8875-FDEE75D62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358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Image 1">
            <a:extLst>
              <a:ext uri="{FF2B5EF4-FFF2-40B4-BE49-F238E27FC236}">
                <a16:creationId xmlns:a16="http://schemas.microsoft.com/office/drawing/2014/main" id="{4FA97E48-F2EE-44D4-B2AF-E607224705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38"/>
          <a:stretch/>
        </p:blipFill>
        <p:spPr bwMode="auto">
          <a:xfrm>
            <a:off x="1346810" y="-2287"/>
            <a:ext cx="970219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793860" y="917537"/>
            <a:ext cx="2073726" cy="439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3B40DE-6097-5648-BCD0-148EB6F0C669}"/>
              </a:ext>
            </a:extLst>
          </p:cNvPr>
          <p:cNvSpPr/>
          <p:nvPr/>
        </p:nvSpPr>
        <p:spPr>
          <a:xfrm>
            <a:off x="1553689" y="2268393"/>
            <a:ext cx="8773709" cy="166199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742950"/>
            <a:r>
              <a:rPr lang="fr-FR" altLang="fr-FR" sz="3400" b="1">
                <a:solidFill>
                  <a:srgbClr val="009FB3"/>
                </a:solidFill>
                <a:latin typeface="Arial Narrow"/>
                <a:cs typeface="Arial"/>
              </a:rPr>
              <a:t>Quizz</a:t>
            </a:r>
          </a:p>
          <a:p>
            <a:pPr algn="ctr" defTabSz="742950"/>
            <a:r>
              <a:rPr lang="fr-FR" altLang="fr-FR" sz="3400" b="1">
                <a:solidFill>
                  <a:srgbClr val="009FB3"/>
                </a:solidFill>
                <a:latin typeface="Arial Narrow"/>
                <a:cs typeface="Arial"/>
              </a:rPr>
              <a:t>« Code de </a:t>
            </a:r>
            <a:r>
              <a:rPr lang="fr-FR" altLang="fr-FR" sz="3400" b="1" strike="sngStrike">
                <a:solidFill>
                  <a:srgbClr val="009FB3"/>
                </a:solidFill>
                <a:latin typeface="Arial Narrow"/>
                <a:cs typeface="Arial"/>
              </a:rPr>
              <a:t>la route </a:t>
            </a:r>
            <a:r>
              <a:rPr lang="fr-FR" altLang="fr-FR" sz="3400" b="1">
                <a:solidFill>
                  <a:srgbClr val="009FB3"/>
                </a:solidFill>
                <a:latin typeface="Arial Narrow"/>
                <a:cs typeface="Arial"/>
              </a:rPr>
              <a:t>de l’environnement »</a:t>
            </a:r>
          </a:p>
          <a:p>
            <a:pPr algn="ctr" defTabSz="742950"/>
            <a:endParaRPr lang="fr-FR" altLang="fr-FR" sz="3400" b="1">
              <a:solidFill>
                <a:srgbClr val="009FB3"/>
              </a:solidFill>
              <a:latin typeface="Arial Narrow"/>
              <a:cs typeface="Arial"/>
            </a:endParaRPr>
          </a:p>
        </p:txBody>
      </p:sp>
      <p:pic>
        <p:nvPicPr>
          <p:cNvPr id="8" name="Image 8" descr="Une image contenant équipement électronique&#10;&#10;Description générée automatiquement">
            <a:extLst>
              <a:ext uri="{FF2B5EF4-FFF2-40B4-BE49-F238E27FC236}">
                <a16:creationId xmlns:a16="http://schemas.microsoft.com/office/drawing/2014/main" id="{8F022C8A-CC75-211E-C46B-C97E491DA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743" y="467531"/>
            <a:ext cx="828965" cy="1238127"/>
          </a:xfrm>
          <a:prstGeom prst="rect">
            <a:avLst/>
          </a:prstGeom>
        </p:spPr>
      </p:pic>
      <p:pic>
        <p:nvPicPr>
          <p:cNvPr id="7" name="Image 11">
            <a:extLst>
              <a:ext uri="{FF2B5EF4-FFF2-40B4-BE49-F238E27FC236}">
                <a16:creationId xmlns:a16="http://schemas.microsoft.com/office/drawing/2014/main" id="{A5C3957C-E866-63FF-4C5B-D8A8B26785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19" t="37634" r="66883" b="21505"/>
          <a:stretch/>
        </p:blipFill>
        <p:spPr>
          <a:xfrm>
            <a:off x="7781925" y="599873"/>
            <a:ext cx="2788487" cy="12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68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3C59D3D0-F9FB-47D1-E41F-AE8C4AD71778}"/>
              </a:ext>
            </a:extLst>
          </p:cNvPr>
          <p:cNvSpPr txBox="1"/>
          <p:nvPr/>
        </p:nvSpPr>
        <p:spPr>
          <a:xfrm>
            <a:off x="316219" y="4527059"/>
            <a:ext cx="11628378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500"/>
              <a:t>Présence d’un dépôt de déchets inertes sur une parcelle privée en bord de cours d’eau. Qui doit nettoyer ?</a:t>
            </a:r>
            <a:endParaRPr lang="fr-FR" sz="2500">
              <a:ea typeface="Calibri"/>
              <a:cs typeface="Calibri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8563657-0429-D1AF-00F0-4FB3942AB844}"/>
              </a:ext>
            </a:extLst>
          </p:cNvPr>
          <p:cNvSpPr txBox="1"/>
          <p:nvPr/>
        </p:nvSpPr>
        <p:spPr>
          <a:xfrm>
            <a:off x="4683838" y="5348583"/>
            <a:ext cx="4544529" cy="14465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2200">
                <a:solidFill>
                  <a:srgbClr val="FF0000"/>
                </a:solidFill>
              </a:rPr>
              <a:t>A – Le propriétaire de la berge</a:t>
            </a:r>
            <a:endParaRPr lang="fr-FR" sz="2200">
              <a:solidFill>
                <a:srgbClr val="FF0000"/>
              </a:solidFill>
              <a:ea typeface="Calibri"/>
              <a:cs typeface="Calibri"/>
            </a:endParaRPr>
          </a:p>
          <a:p>
            <a:r>
              <a:rPr lang="fr-FR" sz="2200">
                <a:solidFill>
                  <a:srgbClr val="00B050"/>
                </a:solidFill>
              </a:rPr>
              <a:t>B – La commune</a:t>
            </a:r>
            <a:endParaRPr lang="fr-FR" sz="2200">
              <a:solidFill>
                <a:srgbClr val="00B050"/>
              </a:solidFill>
              <a:ea typeface="Calibri"/>
              <a:cs typeface="Calibri"/>
            </a:endParaRPr>
          </a:p>
          <a:p>
            <a:r>
              <a:rPr lang="fr-FR" sz="2200">
                <a:solidFill>
                  <a:srgbClr val="0070C0"/>
                </a:solidFill>
              </a:rPr>
              <a:t>C – L’EPAGE</a:t>
            </a:r>
            <a:endParaRPr lang="fr-FR" sz="2200">
              <a:solidFill>
                <a:srgbClr val="0070C0"/>
              </a:solidFill>
              <a:ea typeface="Calibri"/>
              <a:cs typeface="Calibri"/>
            </a:endParaRPr>
          </a:p>
          <a:p>
            <a:r>
              <a:rPr lang="fr-FR" sz="2200">
                <a:solidFill>
                  <a:srgbClr val="FFC000"/>
                </a:solidFill>
              </a:rPr>
              <a:t>D – La Métropole</a:t>
            </a:r>
            <a:endParaRPr lang="fr-FR" sz="2200">
              <a:solidFill>
                <a:srgbClr val="FFC000"/>
              </a:solidFill>
              <a:ea typeface="Calibri"/>
              <a:cs typeface="Calibri"/>
            </a:endParaRPr>
          </a:p>
        </p:txBody>
      </p:sp>
      <p:pic>
        <p:nvPicPr>
          <p:cNvPr id="4" name="Image 3" descr="Une image contenant extérieur, herbe, arbre, eau&#10;&#10;Description générée automatiquement">
            <a:extLst>
              <a:ext uri="{FF2B5EF4-FFF2-40B4-BE49-F238E27FC236}">
                <a16:creationId xmlns:a16="http://schemas.microsoft.com/office/drawing/2014/main" id="{F7651814-E2DE-A389-97E1-186A3607C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625576"/>
            <a:ext cx="6905625" cy="3901483"/>
          </a:xfrm>
          <a:prstGeom prst="rect">
            <a:avLst/>
          </a:prstGeom>
        </p:spPr>
      </p:pic>
      <p:pic>
        <p:nvPicPr>
          <p:cNvPr id="3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054E3AC6-5509-3AC7-55AA-AFEC1D8E41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19" t="37634" r="66883" b="21505"/>
          <a:stretch/>
        </p:blipFill>
        <p:spPr>
          <a:xfrm>
            <a:off x="9403896" y="1159"/>
            <a:ext cx="2788487" cy="12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92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extérieur, herbe, arbre, eau&#10;&#10;Description générée automatiquement">
            <a:extLst>
              <a:ext uri="{FF2B5EF4-FFF2-40B4-BE49-F238E27FC236}">
                <a16:creationId xmlns:a16="http://schemas.microsoft.com/office/drawing/2014/main" id="{F7651814-E2DE-A389-97E1-186A3607C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625576"/>
            <a:ext cx="6905625" cy="390148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2F7E695-6097-8C70-B16B-ED67B03AF101}"/>
              </a:ext>
            </a:extLst>
          </p:cNvPr>
          <p:cNvSpPr txBox="1"/>
          <p:nvPr/>
        </p:nvSpPr>
        <p:spPr>
          <a:xfrm>
            <a:off x="2048036" y="4946158"/>
            <a:ext cx="7857964" cy="4770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500"/>
              <a:t>Quelle(s) solution(s) envisager pour régler le problème ?</a:t>
            </a:r>
            <a:endParaRPr lang="fr-FR" sz="2500">
              <a:ea typeface="Calibri"/>
              <a:cs typeface="Calibri"/>
            </a:endParaRPr>
          </a:p>
        </p:txBody>
      </p:sp>
      <p:pic>
        <p:nvPicPr>
          <p:cNvPr id="3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E267366A-BC55-149D-B71E-E874026268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19" t="37634" r="66883" b="21505"/>
          <a:stretch/>
        </p:blipFill>
        <p:spPr>
          <a:xfrm>
            <a:off x="9403896" y="1159"/>
            <a:ext cx="2788487" cy="12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60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3C59D3D0-F9FB-47D1-E41F-AE8C4AD71778}"/>
              </a:ext>
            </a:extLst>
          </p:cNvPr>
          <p:cNvSpPr txBox="1"/>
          <p:nvPr/>
        </p:nvSpPr>
        <p:spPr>
          <a:xfrm>
            <a:off x="256842" y="4517163"/>
            <a:ext cx="11697651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500"/>
              <a:t>Après de gros évènements pluvieux et de grosses crues, rivière et berges sont systématiquement jonchées de déchets. Qui doit nettoyer ?</a:t>
            </a:r>
            <a:endParaRPr lang="fr-FR" sz="2500">
              <a:ea typeface="Calibri"/>
              <a:cs typeface="Calibri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8563657-0429-D1AF-00F0-4FB3942AB844}"/>
              </a:ext>
            </a:extLst>
          </p:cNvPr>
          <p:cNvSpPr txBox="1"/>
          <p:nvPr/>
        </p:nvSpPr>
        <p:spPr>
          <a:xfrm>
            <a:off x="4644254" y="5388167"/>
            <a:ext cx="4871100" cy="14465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2200">
                <a:solidFill>
                  <a:srgbClr val="FF0000"/>
                </a:solidFill>
              </a:rPr>
              <a:t>A – Le propriétaire de la berge</a:t>
            </a:r>
            <a:endParaRPr lang="fr-FR" sz="2200">
              <a:solidFill>
                <a:srgbClr val="FF0000"/>
              </a:solidFill>
              <a:ea typeface="Calibri"/>
              <a:cs typeface="Calibri"/>
            </a:endParaRPr>
          </a:p>
          <a:p>
            <a:r>
              <a:rPr lang="fr-FR" sz="2200">
                <a:solidFill>
                  <a:srgbClr val="00B050"/>
                </a:solidFill>
              </a:rPr>
              <a:t>B – La commune</a:t>
            </a:r>
            <a:endParaRPr lang="fr-FR" sz="2200">
              <a:solidFill>
                <a:srgbClr val="00B050"/>
              </a:solidFill>
              <a:ea typeface="Calibri"/>
              <a:cs typeface="Calibri"/>
            </a:endParaRPr>
          </a:p>
          <a:p>
            <a:r>
              <a:rPr lang="fr-FR" sz="2200">
                <a:solidFill>
                  <a:srgbClr val="0070C0"/>
                </a:solidFill>
              </a:rPr>
              <a:t>C – L’EPAGE</a:t>
            </a:r>
            <a:endParaRPr lang="fr-FR" sz="2200">
              <a:solidFill>
                <a:srgbClr val="0070C0"/>
              </a:solidFill>
              <a:ea typeface="Calibri"/>
              <a:cs typeface="Calibri"/>
            </a:endParaRPr>
          </a:p>
          <a:p>
            <a:r>
              <a:rPr lang="fr-FR" sz="2200">
                <a:solidFill>
                  <a:srgbClr val="FFC000"/>
                </a:solidFill>
              </a:rPr>
              <a:t>D – La Métropole</a:t>
            </a:r>
            <a:endParaRPr lang="fr-FR" sz="2200">
              <a:solidFill>
                <a:srgbClr val="FFC000"/>
              </a:solidFill>
              <a:ea typeface="Calibri"/>
              <a:cs typeface="Calibri"/>
            </a:endParaRPr>
          </a:p>
        </p:txBody>
      </p:sp>
      <p:pic>
        <p:nvPicPr>
          <p:cNvPr id="3" name="Image 2" descr="Une image contenant arbre, extérieur, terrain, nature&#10;&#10;Description générée automatiquement">
            <a:extLst>
              <a:ext uri="{FF2B5EF4-FFF2-40B4-BE49-F238E27FC236}">
                <a16:creationId xmlns:a16="http://schemas.microsoft.com/office/drawing/2014/main" id="{2ECDF0A7-FC40-8A17-3D69-0F3DFB5A09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1"/>
          <a:stretch/>
        </p:blipFill>
        <p:spPr>
          <a:xfrm>
            <a:off x="2552700" y="164608"/>
            <a:ext cx="7086600" cy="4362450"/>
          </a:xfrm>
          <a:prstGeom prst="rect">
            <a:avLst/>
          </a:prstGeom>
        </p:spPr>
      </p:pic>
      <p:pic>
        <p:nvPicPr>
          <p:cNvPr id="4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95515DB7-127C-601F-B3CF-C85743C7F3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19" t="37634" r="66883" b="21505"/>
          <a:stretch/>
        </p:blipFill>
        <p:spPr>
          <a:xfrm>
            <a:off x="9403896" y="1159"/>
            <a:ext cx="2788487" cy="12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77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3C59D3D0-F9FB-47D1-E41F-AE8C4AD71778}"/>
              </a:ext>
            </a:extLst>
          </p:cNvPr>
          <p:cNvSpPr txBox="1"/>
          <p:nvPr/>
        </p:nvSpPr>
        <p:spPr>
          <a:xfrm>
            <a:off x="1641554" y="4929211"/>
            <a:ext cx="9094976" cy="4770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500"/>
              <a:t>Comment éviter les apports de déchets pendant les pluies ?</a:t>
            </a:r>
            <a:endParaRPr lang="fr-FR" sz="2500">
              <a:ea typeface="Calibri"/>
              <a:cs typeface="Calibri"/>
            </a:endParaRPr>
          </a:p>
        </p:txBody>
      </p:sp>
      <p:pic>
        <p:nvPicPr>
          <p:cNvPr id="3" name="Image 2" descr="Une image contenant arbre, extérieur, terrain, nature&#10;&#10;Description générée automatiquement">
            <a:extLst>
              <a:ext uri="{FF2B5EF4-FFF2-40B4-BE49-F238E27FC236}">
                <a16:creationId xmlns:a16="http://schemas.microsoft.com/office/drawing/2014/main" id="{2ECDF0A7-FC40-8A17-3D69-0F3DFB5A09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1"/>
          <a:stretch/>
        </p:blipFill>
        <p:spPr>
          <a:xfrm>
            <a:off x="2552700" y="164608"/>
            <a:ext cx="7086600" cy="4362450"/>
          </a:xfrm>
          <a:prstGeom prst="rect">
            <a:avLst/>
          </a:prstGeom>
        </p:spPr>
      </p:pic>
      <p:pic>
        <p:nvPicPr>
          <p:cNvPr id="4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4DA4B1D1-7A4E-FDB5-5AD0-41D75DB541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19" t="37634" r="66883" b="21505"/>
          <a:stretch/>
        </p:blipFill>
        <p:spPr>
          <a:xfrm>
            <a:off x="9403896" y="1159"/>
            <a:ext cx="2788487" cy="12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40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5E82D63-4C3B-BC9A-ECF4-564E8E0F34C6}"/>
              </a:ext>
            </a:extLst>
          </p:cNvPr>
          <p:cNvSpPr txBox="1">
            <a:spLocks/>
          </p:cNvSpPr>
          <p:nvPr/>
        </p:nvSpPr>
        <p:spPr bwMode="auto">
          <a:xfrm>
            <a:off x="1725385" y="2331203"/>
            <a:ext cx="8740486" cy="354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3600" b="1">
                <a:solidFill>
                  <a:srgbClr val="00A0B0"/>
                </a:solidFill>
              </a:rPr>
              <a:t>Qu’est-ce que cela vous évoque ?</a:t>
            </a:r>
            <a:br>
              <a:rPr lang="fr-FR" sz="3600" b="1">
                <a:solidFill>
                  <a:srgbClr val="00A0B0"/>
                </a:solidFill>
              </a:rPr>
            </a:br>
            <a:br>
              <a:rPr lang="fr-FR" sz="3600"/>
            </a:br>
            <a:br>
              <a:rPr lang="fr-FR" sz="3600"/>
            </a:br>
            <a:r>
              <a:rPr lang="fr-FR" sz="3600"/>
              <a:t>Quelles questions suite à la présentation des  responsabilités face à la gestion des déchets ?</a:t>
            </a:r>
            <a:br>
              <a:rPr lang="fr-FR" sz="3600"/>
            </a:br>
            <a:endParaRPr lang="fr-FR" sz="3600"/>
          </a:p>
        </p:txBody>
      </p:sp>
      <p:pic>
        <p:nvPicPr>
          <p:cNvPr id="3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FC0B9FC0-4022-775F-1255-EF470BB2DD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9" t="37634" r="66883" b="21505"/>
          <a:stretch/>
        </p:blipFill>
        <p:spPr>
          <a:xfrm>
            <a:off x="9403896" y="1159"/>
            <a:ext cx="2788487" cy="12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39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 descr="Une image contenant terrain, extérieur&#10;&#10;Description générée automatiquement">
            <a:extLst>
              <a:ext uri="{FF2B5EF4-FFF2-40B4-BE49-F238E27FC236}">
                <a16:creationId xmlns:a16="http://schemas.microsoft.com/office/drawing/2014/main" id="{F6CD7B07-CDE3-6CE6-F3BB-3609BD7519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37"/>
          <a:stretch/>
        </p:blipFill>
        <p:spPr>
          <a:xfrm>
            <a:off x="2369084" y="487753"/>
            <a:ext cx="4450165" cy="3457576"/>
          </a:xfrm>
        </p:spPr>
      </p:pic>
      <p:pic>
        <p:nvPicPr>
          <p:cNvPr id="12" name="Image 11" descr="Une image contenant éléments, désordonné, draps et couvertures, encombré&#10;&#10;Description générée automatiquement">
            <a:extLst>
              <a:ext uri="{FF2B5EF4-FFF2-40B4-BE49-F238E27FC236}">
                <a16:creationId xmlns:a16="http://schemas.microsoft.com/office/drawing/2014/main" id="{608149DA-705C-4161-D8D5-36C8D3E13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7" r="29676"/>
          <a:stretch/>
        </p:blipFill>
        <p:spPr>
          <a:xfrm>
            <a:off x="6938002" y="487753"/>
            <a:ext cx="2284837" cy="345757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C59D3D0-F9FB-47D1-E41F-AE8C4AD71778}"/>
              </a:ext>
            </a:extLst>
          </p:cNvPr>
          <p:cNvSpPr txBox="1"/>
          <p:nvPr/>
        </p:nvSpPr>
        <p:spPr>
          <a:xfrm>
            <a:off x="415180" y="4071837"/>
            <a:ext cx="11628378" cy="12464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500"/>
              <a:t>À proximité d’un collège, sur des berges appartenant à la commune, présence récurrente de nombreux déchets, notamment emballages alimentaires, de boissons… </a:t>
            </a:r>
            <a:endParaRPr lang="en-US"/>
          </a:p>
          <a:p>
            <a:pPr algn="ctr"/>
            <a:r>
              <a:rPr lang="fr-FR" sz="2500"/>
              <a:t>Qui doit nettoyer ?</a:t>
            </a:r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8563657-0429-D1AF-00F0-4FB3942AB844}"/>
              </a:ext>
            </a:extLst>
          </p:cNvPr>
          <p:cNvSpPr txBox="1"/>
          <p:nvPr/>
        </p:nvSpPr>
        <p:spPr>
          <a:xfrm>
            <a:off x="4654150" y="5361324"/>
            <a:ext cx="4900789" cy="14465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2200">
                <a:solidFill>
                  <a:srgbClr val="FF0000"/>
                </a:solidFill>
              </a:rPr>
              <a:t>A – Le propriétaire de la berge</a:t>
            </a:r>
            <a:endParaRPr lang="fr-FR" sz="2200">
              <a:solidFill>
                <a:srgbClr val="FF0000"/>
              </a:solidFill>
              <a:ea typeface="Calibri"/>
              <a:cs typeface="Calibri"/>
            </a:endParaRPr>
          </a:p>
          <a:p>
            <a:r>
              <a:rPr lang="fr-FR" sz="2200">
                <a:solidFill>
                  <a:srgbClr val="00B050"/>
                </a:solidFill>
              </a:rPr>
              <a:t>B – La commune</a:t>
            </a:r>
            <a:endParaRPr lang="fr-FR" sz="2200">
              <a:solidFill>
                <a:srgbClr val="00B050"/>
              </a:solidFill>
              <a:ea typeface="Calibri"/>
              <a:cs typeface="Calibri"/>
            </a:endParaRPr>
          </a:p>
          <a:p>
            <a:r>
              <a:rPr lang="fr-FR" sz="2200">
                <a:solidFill>
                  <a:srgbClr val="0070C0"/>
                </a:solidFill>
              </a:rPr>
              <a:t>C – L’EPAGE</a:t>
            </a:r>
            <a:endParaRPr lang="fr-FR" sz="2200">
              <a:solidFill>
                <a:srgbClr val="0070C0"/>
              </a:solidFill>
              <a:ea typeface="Calibri"/>
              <a:cs typeface="Calibri"/>
            </a:endParaRPr>
          </a:p>
          <a:p>
            <a:r>
              <a:rPr lang="fr-FR" sz="2200">
                <a:solidFill>
                  <a:srgbClr val="FFC000"/>
                </a:solidFill>
              </a:rPr>
              <a:t>D – La Métropole</a:t>
            </a:r>
            <a:endParaRPr lang="fr-FR" sz="2200">
              <a:solidFill>
                <a:srgbClr val="FFC000"/>
              </a:solidFill>
              <a:ea typeface="Calibri"/>
              <a:cs typeface="Calibri"/>
            </a:endParaRPr>
          </a:p>
        </p:txBody>
      </p:sp>
      <p:pic>
        <p:nvPicPr>
          <p:cNvPr id="3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F40DE0ED-150F-7B08-4CA8-A9BDAC0ECC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19" t="37634" r="66883" b="21505"/>
          <a:stretch/>
        </p:blipFill>
        <p:spPr>
          <a:xfrm>
            <a:off x="9403896" y="1159"/>
            <a:ext cx="2788487" cy="12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77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 descr="Une image contenant terrain, extérieur&#10;&#10;Description générée automatiquement">
            <a:extLst>
              <a:ext uri="{FF2B5EF4-FFF2-40B4-BE49-F238E27FC236}">
                <a16:creationId xmlns:a16="http://schemas.microsoft.com/office/drawing/2014/main" id="{F6CD7B07-CDE3-6CE6-F3BB-3609BD7519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37"/>
          <a:stretch/>
        </p:blipFill>
        <p:spPr>
          <a:xfrm>
            <a:off x="2547214" y="942974"/>
            <a:ext cx="4450165" cy="3457576"/>
          </a:xfrm>
        </p:spPr>
      </p:pic>
      <p:pic>
        <p:nvPicPr>
          <p:cNvPr id="12" name="Image 11" descr="Une image contenant éléments, désordonné, draps et couvertures, encombré&#10;&#10;Description générée automatiquement">
            <a:extLst>
              <a:ext uri="{FF2B5EF4-FFF2-40B4-BE49-F238E27FC236}">
                <a16:creationId xmlns:a16="http://schemas.microsoft.com/office/drawing/2014/main" id="{608149DA-705C-4161-D8D5-36C8D3E13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7" r="29676"/>
          <a:stretch/>
        </p:blipFill>
        <p:spPr>
          <a:xfrm>
            <a:off x="6997379" y="942974"/>
            <a:ext cx="2284837" cy="345757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C59D3D0-F9FB-47D1-E41F-AE8C4AD71778}"/>
              </a:ext>
            </a:extLst>
          </p:cNvPr>
          <p:cNvSpPr txBox="1"/>
          <p:nvPr/>
        </p:nvSpPr>
        <p:spPr>
          <a:xfrm>
            <a:off x="2048036" y="4946158"/>
            <a:ext cx="7857964" cy="4770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500"/>
              <a:t>Quelle(s) solution(s) envisager pour régler le problème ?</a:t>
            </a:r>
            <a:endParaRPr lang="fr-FR" sz="2500">
              <a:ea typeface="Calibri"/>
              <a:cs typeface="Calibri"/>
            </a:endParaRPr>
          </a:p>
        </p:txBody>
      </p:sp>
      <p:pic>
        <p:nvPicPr>
          <p:cNvPr id="3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8CD45305-A1E8-6147-E135-2BF0C0A9EE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19" t="37634" r="66883" b="21505"/>
          <a:stretch/>
        </p:blipFill>
        <p:spPr>
          <a:xfrm>
            <a:off x="9403896" y="1159"/>
            <a:ext cx="2788487" cy="12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59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3C59D3D0-F9FB-47D1-E41F-AE8C4AD71778}"/>
              </a:ext>
            </a:extLst>
          </p:cNvPr>
          <p:cNvSpPr txBox="1"/>
          <p:nvPr/>
        </p:nvSpPr>
        <p:spPr>
          <a:xfrm>
            <a:off x="207361" y="4101526"/>
            <a:ext cx="11697652" cy="12464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500"/>
              <a:t>Pont de centre-ville propice aux rejets réguliers de déchets, y compris ceux des containers de collecte disposés juste à côté du pont. Rive droite en propriété publique, rive gauche privée. Qui doit nettoyer 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8563657-0429-D1AF-00F0-4FB3942AB844}"/>
              </a:ext>
            </a:extLst>
          </p:cNvPr>
          <p:cNvSpPr txBox="1"/>
          <p:nvPr/>
        </p:nvSpPr>
        <p:spPr>
          <a:xfrm>
            <a:off x="4683838" y="5410805"/>
            <a:ext cx="5177880" cy="14465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2200">
                <a:solidFill>
                  <a:srgbClr val="FF0000"/>
                </a:solidFill>
              </a:rPr>
              <a:t>A – Le propriétaire de la berge</a:t>
            </a:r>
            <a:endParaRPr lang="fr-FR" sz="2200">
              <a:solidFill>
                <a:srgbClr val="FF0000"/>
              </a:solidFill>
              <a:ea typeface="Calibri"/>
              <a:cs typeface="Calibri"/>
            </a:endParaRPr>
          </a:p>
          <a:p>
            <a:r>
              <a:rPr lang="fr-FR" sz="2200">
                <a:solidFill>
                  <a:srgbClr val="00B050"/>
                </a:solidFill>
              </a:rPr>
              <a:t>B – La commune</a:t>
            </a:r>
            <a:endParaRPr lang="fr-FR" sz="2200">
              <a:solidFill>
                <a:srgbClr val="00B050"/>
              </a:solidFill>
              <a:ea typeface="Calibri"/>
              <a:cs typeface="Calibri"/>
            </a:endParaRPr>
          </a:p>
          <a:p>
            <a:r>
              <a:rPr lang="fr-FR" sz="2200">
                <a:solidFill>
                  <a:srgbClr val="0070C0"/>
                </a:solidFill>
              </a:rPr>
              <a:t>C – L’EPAGE</a:t>
            </a:r>
            <a:endParaRPr lang="fr-FR" sz="2200">
              <a:solidFill>
                <a:srgbClr val="0070C0"/>
              </a:solidFill>
              <a:ea typeface="Calibri"/>
              <a:cs typeface="Calibri"/>
            </a:endParaRPr>
          </a:p>
          <a:p>
            <a:r>
              <a:rPr lang="fr-FR" sz="2200">
                <a:solidFill>
                  <a:srgbClr val="FFC000"/>
                </a:solidFill>
              </a:rPr>
              <a:t>D – La Métropole</a:t>
            </a:r>
            <a:endParaRPr lang="fr-FR" sz="2200">
              <a:solidFill>
                <a:srgbClr val="FFC000"/>
              </a:solidFill>
              <a:ea typeface="Calibri"/>
              <a:cs typeface="Calibri"/>
            </a:endParaRPr>
          </a:p>
        </p:txBody>
      </p:sp>
      <p:pic>
        <p:nvPicPr>
          <p:cNvPr id="3" name="Image 2" descr="Une image contenant béton, pierre, ciment&#10;&#10;Description générée automatiquement">
            <a:extLst>
              <a:ext uri="{FF2B5EF4-FFF2-40B4-BE49-F238E27FC236}">
                <a16:creationId xmlns:a16="http://schemas.microsoft.com/office/drawing/2014/main" id="{F0A7DD9D-941B-AEF7-D2E3-C5F66BA00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060" y="596611"/>
            <a:ext cx="4610102" cy="3457576"/>
          </a:xfrm>
          <a:prstGeom prst="rect">
            <a:avLst/>
          </a:prstGeom>
        </p:spPr>
      </p:pic>
      <p:pic>
        <p:nvPicPr>
          <p:cNvPr id="5" name="Image 4" descr="Une image contenant extérieur, nature&#10;&#10;Description générée automatiquement">
            <a:extLst>
              <a:ext uri="{FF2B5EF4-FFF2-40B4-BE49-F238E27FC236}">
                <a16:creationId xmlns:a16="http://schemas.microsoft.com/office/drawing/2014/main" id="{216CEB66-A32A-EFA9-6588-7E04E1E579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4811" y="1029326"/>
            <a:ext cx="3461715" cy="2596287"/>
          </a:xfrm>
          <a:prstGeom prst="rect">
            <a:avLst/>
          </a:prstGeom>
        </p:spPr>
      </p:pic>
      <p:pic>
        <p:nvPicPr>
          <p:cNvPr id="4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70915DBD-B22C-FBA6-13B0-F22ACCADC7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19" t="37634" r="66883" b="21505"/>
          <a:stretch/>
        </p:blipFill>
        <p:spPr>
          <a:xfrm>
            <a:off x="9403896" y="1159"/>
            <a:ext cx="2788487" cy="12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73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éton, pierre, ciment&#10;&#10;Description générée automatiquement">
            <a:extLst>
              <a:ext uri="{FF2B5EF4-FFF2-40B4-BE49-F238E27FC236}">
                <a16:creationId xmlns:a16="http://schemas.microsoft.com/office/drawing/2014/main" id="{F0A7DD9D-941B-AEF7-D2E3-C5F66BA00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48" y="942975"/>
            <a:ext cx="4610102" cy="3457576"/>
          </a:xfrm>
          <a:prstGeom prst="rect">
            <a:avLst/>
          </a:prstGeom>
        </p:spPr>
      </p:pic>
      <p:pic>
        <p:nvPicPr>
          <p:cNvPr id="5" name="Image 4" descr="Une image contenant extérieur, nature&#10;&#10;Description générée automatiquement">
            <a:extLst>
              <a:ext uri="{FF2B5EF4-FFF2-40B4-BE49-F238E27FC236}">
                <a16:creationId xmlns:a16="http://schemas.microsoft.com/office/drawing/2014/main" id="{216CEB66-A32A-EFA9-6588-7E04E1E579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4499" y="1375690"/>
            <a:ext cx="3461715" cy="259628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136F898-859C-2AFE-8821-1AB5468B4705}"/>
              </a:ext>
            </a:extLst>
          </p:cNvPr>
          <p:cNvSpPr txBox="1"/>
          <p:nvPr/>
        </p:nvSpPr>
        <p:spPr>
          <a:xfrm>
            <a:off x="2048036" y="4946158"/>
            <a:ext cx="7857964" cy="4770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500"/>
              <a:t>Quelle(s) solution(s) envisager pour régler le problème ?</a:t>
            </a:r>
            <a:endParaRPr lang="fr-FR" sz="2500">
              <a:ea typeface="Calibri"/>
              <a:cs typeface="Calibri"/>
            </a:endParaRPr>
          </a:p>
        </p:txBody>
      </p:sp>
      <p:pic>
        <p:nvPicPr>
          <p:cNvPr id="4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D7BD8D2C-FAFC-B23C-AB3A-1CBCD285AD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19" t="37634" r="66883" b="21505"/>
          <a:stretch/>
        </p:blipFill>
        <p:spPr>
          <a:xfrm>
            <a:off x="9403896" y="1159"/>
            <a:ext cx="2788487" cy="12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0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3C59D3D0-F9FB-47D1-E41F-AE8C4AD71778}"/>
              </a:ext>
            </a:extLst>
          </p:cNvPr>
          <p:cNvSpPr txBox="1"/>
          <p:nvPr/>
        </p:nvSpPr>
        <p:spPr>
          <a:xfrm>
            <a:off x="326114" y="4527059"/>
            <a:ext cx="11559106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500"/>
              <a:t>Site connu pour les accumulations de dépôts sauvages et des ordures de tout type sur toute une longueur de berges. Qui doit nettoyer 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8563657-0429-D1AF-00F0-4FB3942AB844}"/>
              </a:ext>
            </a:extLst>
          </p:cNvPr>
          <p:cNvSpPr txBox="1"/>
          <p:nvPr/>
        </p:nvSpPr>
        <p:spPr>
          <a:xfrm>
            <a:off x="4664046" y="5338687"/>
            <a:ext cx="4841412" cy="14465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2200">
                <a:solidFill>
                  <a:srgbClr val="FF0000"/>
                </a:solidFill>
              </a:rPr>
              <a:t>A – Le propriétaire de la berge</a:t>
            </a:r>
            <a:endParaRPr lang="fr-FR" sz="2200">
              <a:solidFill>
                <a:srgbClr val="FF0000"/>
              </a:solidFill>
              <a:ea typeface="Calibri"/>
              <a:cs typeface="Calibri"/>
            </a:endParaRPr>
          </a:p>
          <a:p>
            <a:r>
              <a:rPr lang="fr-FR" sz="2200">
                <a:solidFill>
                  <a:srgbClr val="00B050"/>
                </a:solidFill>
              </a:rPr>
              <a:t>B – La commune</a:t>
            </a:r>
            <a:endParaRPr lang="fr-FR" sz="2200">
              <a:solidFill>
                <a:srgbClr val="00B050"/>
              </a:solidFill>
              <a:ea typeface="Calibri"/>
              <a:cs typeface="Calibri"/>
            </a:endParaRPr>
          </a:p>
          <a:p>
            <a:r>
              <a:rPr lang="fr-FR" sz="2200">
                <a:solidFill>
                  <a:srgbClr val="0070C0"/>
                </a:solidFill>
              </a:rPr>
              <a:t>C – L’EPAGE</a:t>
            </a:r>
            <a:endParaRPr lang="fr-FR" sz="2200">
              <a:solidFill>
                <a:srgbClr val="0070C0"/>
              </a:solidFill>
              <a:ea typeface="Calibri"/>
              <a:cs typeface="Calibri"/>
            </a:endParaRPr>
          </a:p>
          <a:p>
            <a:r>
              <a:rPr lang="fr-FR" sz="2200">
                <a:solidFill>
                  <a:srgbClr val="FFC000"/>
                </a:solidFill>
              </a:rPr>
              <a:t>D – La Métropole</a:t>
            </a:r>
            <a:endParaRPr lang="fr-FR" sz="2200">
              <a:solidFill>
                <a:srgbClr val="FFC000"/>
              </a:solidFill>
              <a:ea typeface="Calibri"/>
              <a:cs typeface="Calibri"/>
            </a:endParaRPr>
          </a:p>
        </p:txBody>
      </p:sp>
      <p:pic>
        <p:nvPicPr>
          <p:cNvPr id="7" name="Image 6" descr="Une image contenant arbre, extérieur&#10;&#10;Description générée automatiquement">
            <a:extLst>
              <a:ext uri="{FF2B5EF4-FFF2-40B4-BE49-F238E27FC236}">
                <a16:creationId xmlns:a16="http://schemas.microsoft.com/office/drawing/2014/main" id="{F495060E-880A-C0B2-C71E-4F7EED873F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22"/>
          <a:stretch/>
        </p:blipFill>
        <p:spPr>
          <a:xfrm rot="5400000">
            <a:off x="4213572" y="1409110"/>
            <a:ext cx="3784387" cy="2238793"/>
          </a:xfrm>
          <a:prstGeom prst="rect">
            <a:avLst/>
          </a:prstGeom>
        </p:spPr>
      </p:pic>
      <p:pic>
        <p:nvPicPr>
          <p:cNvPr id="9" name="Image 8" descr="Une image contenant arbre, extérieur, eau, rivière&#10;&#10;Description générée automatiquement">
            <a:extLst>
              <a:ext uri="{FF2B5EF4-FFF2-40B4-BE49-F238E27FC236}">
                <a16:creationId xmlns:a16="http://schemas.microsoft.com/office/drawing/2014/main" id="{D06ADA9C-053E-75C4-5E47-6E2CE7BB1F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6" r="25598"/>
          <a:stretch/>
        </p:blipFill>
        <p:spPr>
          <a:xfrm>
            <a:off x="7325204" y="636313"/>
            <a:ext cx="2397096" cy="3784387"/>
          </a:xfrm>
          <a:prstGeom prst="rect">
            <a:avLst/>
          </a:prstGeom>
        </p:spPr>
      </p:pic>
      <p:pic>
        <p:nvPicPr>
          <p:cNvPr id="11" name="Image 10" descr="Une image contenant arbre, extérieur, roche, nature&#10;&#10;Description générée automatiquement">
            <a:extLst>
              <a:ext uri="{FF2B5EF4-FFF2-40B4-BE49-F238E27FC236}">
                <a16:creationId xmlns:a16="http://schemas.microsoft.com/office/drawing/2014/main" id="{FF664F96-B14B-2518-FBCD-A81B73944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4987" y="1109363"/>
            <a:ext cx="3784386" cy="2838289"/>
          </a:xfrm>
          <a:prstGeom prst="rect">
            <a:avLst/>
          </a:prstGeom>
        </p:spPr>
      </p:pic>
      <p:pic>
        <p:nvPicPr>
          <p:cNvPr id="3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48897701-3381-064B-D391-DC078664EB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19" t="37634" r="66883" b="21505"/>
          <a:stretch/>
        </p:blipFill>
        <p:spPr>
          <a:xfrm>
            <a:off x="9403896" y="1159"/>
            <a:ext cx="2788487" cy="12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99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arbre, extérieur&#10;&#10;Description générée automatiquement">
            <a:extLst>
              <a:ext uri="{FF2B5EF4-FFF2-40B4-BE49-F238E27FC236}">
                <a16:creationId xmlns:a16="http://schemas.microsoft.com/office/drawing/2014/main" id="{F495060E-880A-C0B2-C71E-4F7EED873F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22"/>
          <a:stretch/>
        </p:blipFill>
        <p:spPr>
          <a:xfrm rot="5400000">
            <a:off x="4213572" y="1409110"/>
            <a:ext cx="3784387" cy="2238793"/>
          </a:xfrm>
          <a:prstGeom prst="rect">
            <a:avLst/>
          </a:prstGeom>
        </p:spPr>
      </p:pic>
      <p:pic>
        <p:nvPicPr>
          <p:cNvPr id="9" name="Image 8" descr="Une image contenant arbre, extérieur, eau, rivière&#10;&#10;Description générée automatiquement">
            <a:extLst>
              <a:ext uri="{FF2B5EF4-FFF2-40B4-BE49-F238E27FC236}">
                <a16:creationId xmlns:a16="http://schemas.microsoft.com/office/drawing/2014/main" id="{D06ADA9C-053E-75C4-5E47-6E2CE7BB1F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6" r="25598"/>
          <a:stretch/>
        </p:blipFill>
        <p:spPr>
          <a:xfrm>
            <a:off x="7325204" y="636313"/>
            <a:ext cx="2397096" cy="3784387"/>
          </a:xfrm>
          <a:prstGeom prst="rect">
            <a:avLst/>
          </a:prstGeom>
        </p:spPr>
      </p:pic>
      <p:pic>
        <p:nvPicPr>
          <p:cNvPr id="11" name="Image 10" descr="Une image contenant arbre, extérieur, roche, nature&#10;&#10;Description générée automatiquement">
            <a:extLst>
              <a:ext uri="{FF2B5EF4-FFF2-40B4-BE49-F238E27FC236}">
                <a16:creationId xmlns:a16="http://schemas.microsoft.com/office/drawing/2014/main" id="{FF664F96-B14B-2518-FBCD-A81B73944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4987" y="1109363"/>
            <a:ext cx="3784386" cy="283828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4EB25C4-8FAA-B699-0685-9AF90E6D8652}"/>
              </a:ext>
            </a:extLst>
          </p:cNvPr>
          <p:cNvSpPr txBox="1"/>
          <p:nvPr/>
        </p:nvSpPr>
        <p:spPr>
          <a:xfrm>
            <a:off x="2048036" y="4946158"/>
            <a:ext cx="7857964" cy="4770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500"/>
              <a:t>Quelle(s) solution(s) envisager pour régler le problème ?</a:t>
            </a:r>
            <a:endParaRPr lang="fr-FR" sz="2500">
              <a:ea typeface="Calibri"/>
              <a:cs typeface="Calibri"/>
            </a:endParaRPr>
          </a:p>
        </p:txBody>
      </p:sp>
      <p:pic>
        <p:nvPicPr>
          <p:cNvPr id="3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4C398BB0-272F-2C57-A230-332A638BAA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19" t="37634" r="66883" b="21505"/>
          <a:stretch/>
        </p:blipFill>
        <p:spPr>
          <a:xfrm>
            <a:off x="9403896" y="1159"/>
            <a:ext cx="2788487" cy="12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31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3C59D3D0-F9FB-47D1-E41F-AE8C4AD71778}"/>
              </a:ext>
            </a:extLst>
          </p:cNvPr>
          <p:cNvSpPr txBox="1"/>
          <p:nvPr/>
        </p:nvSpPr>
        <p:spPr>
          <a:xfrm>
            <a:off x="474556" y="4527059"/>
            <a:ext cx="11420560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500"/>
              <a:t>Une voiture se trouve dans le lit d'un cours d'eau avec risque de pollution et risque pour les inondations (embâcle). Qui doit nettoyer ?</a:t>
            </a:r>
            <a:endParaRPr lang="fr-FR" sz="2500">
              <a:ea typeface="Calibri"/>
              <a:cs typeface="Calibri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8563657-0429-D1AF-00F0-4FB3942AB844}"/>
              </a:ext>
            </a:extLst>
          </p:cNvPr>
          <p:cNvSpPr txBox="1"/>
          <p:nvPr/>
        </p:nvSpPr>
        <p:spPr>
          <a:xfrm>
            <a:off x="4683838" y="5338687"/>
            <a:ext cx="5395594" cy="14465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2200">
                <a:solidFill>
                  <a:srgbClr val="FF0000"/>
                </a:solidFill>
              </a:rPr>
              <a:t>A – Le propriétaire de la berge</a:t>
            </a:r>
            <a:endParaRPr lang="fr-FR" sz="2200">
              <a:solidFill>
                <a:srgbClr val="FF0000"/>
              </a:solidFill>
              <a:ea typeface="Calibri"/>
              <a:cs typeface="Calibri"/>
            </a:endParaRPr>
          </a:p>
          <a:p>
            <a:r>
              <a:rPr lang="fr-FR" sz="2200">
                <a:solidFill>
                  <a:srgbClr val="00B050"/>
                </a:solidFill>
              </a:rPr>
              <a:t>B – La commune</a:t>
            </a:r>
            <a:endParaRPr lang="fr-FR" sz="2200">
              <a:solidFill>
                <a:srgbClr val="00B050"/>
              </a:solidFill>
              <a:ea typeface="Calibri"/>
              <a:cs typeface="Calibri"/>
            </a:endParaRPr>
          </a:p>
          <a:p>
            <a:r>
              <a:rPr lang="fr-FR" sz="2200">
                <a:solidFill>
                  <a:srgbClr val="0070C0"/>
                </a:solidFill>
              </a:rPr>
              <a:t>C – L’EPAGE</a:t>
            </a:r>
            <a:endParaRPr lang="fr-FR" sz="2200">
              <a:solidFill>
                <a:srgbClr val="0070C0"/>
              </a:solidFill>
              <a:ea typeface="Calibri"/>
              <a:cs typeface="Calibri"/>
            </a:endParaRPr>
          </a:p>
          <a:p>
            <a:r>
              <a:rPr lang="fr-FR" sz="2200">
                <a:solidFill>
                  <a:srgbClr val="FFC000"/>
                </a:solidFill>
              </a:rPr>
              <a:t>D – La Métropole</a:t>
            </a:r>
            <a:endParaRPr lang="fr-FR" sz="2200">
              <a:solidFill>
                <a:srgbClr val="FFC000"/>
              </a:solidFill>
              <a:ea typeface="Calibri"/>
              <a:cs typeface="Calibri"/>
            </a:endParaRPr>
          </a:p>
        </p:txBody>
      </p:sp>
      <p:pic>
        <p:nvPicPr>
          <p:cNvPr id="3" name="Image 2" descr="Une image contenant terrain, arbre, extérieur, saleté&#10;&#10;Description générée automatiquement">
            <a:extLst>
              <a:ext uri="{FF2B5EF4-FFF2-40B4-BE49-F238E27FC236}">
                <a16:creationId xmlns:a16="http://schemas.microsoft.com/office/drawing/2014/main" id="{84298037-5FB3-4F8C-E57B-81ADCC884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99" y="284257"/>
            <a:ext cx="5457826" cy="4093370"/>
          </a:xfrm>
          <a:prstGeom prst="rect">
            <a:avLst/>
          </a:prstGeom>
        </p:spPr>
      </p:pic>
      <p:pic>
        <p:nvPicPr>
          <p:cNvPr id="4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E235972B-371A-69D1-310F-C7FD1D6594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19" t="37634" r="66883" b="21505"/>
          <a:stretch/>
        </p:blipFill>
        <p:spPr>
          <a:xfrm>
            <a:off x="9403896" y="1159"/>
            <a:ext cx="2788487" cy="12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57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rrain, arbre, extérieur, saleté&#10;&#10;Description générée automatiquement">
            <a:extLst>
              <a:ext uri="{FF2B5EF4-FFF2-40B4-BE49-F238E27FC236}">
                <a16:creationId xmlns:a16="http://schemas.microsoft.com/office/drawing/2014/main" id="{84298037-5FB3-4F8C-E57B-81ADCC884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99" y="284257"/>
            <a:ext cx="5457826" cy="409337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4DA9223-319C-C8A8-9A8C-76E7B53C8083}"/>
              </a:ext>
            </a:extLst>
          </p:cNvPr>
          <p:cNvSpPr txBox="1"/>
          <p:nvPr/>
        </p:nvSpPr>
        <p:spPr>
          <a:xfrm>
            <a:off x="2048036" y="4946158"/>
            <a:ext cx="7857964" cy="4770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500"/>
              <a:t>Quelle(s) solution(s) envisager pour régler le problème ?</a:t>
            </a:r>
            <a:endParaRPr lang="fr-FR" sz="2500">
              <a:ea typeface="Calibri"/>
              <a:cs typeface="Calibri"/>
            </a:endParaRPr>
          </a:p>
        </p:txBody>
      </p:sp>
      <p:pic>
        <p:nvPicPr>
          <p:cNvPr id="4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95C7263D-7F6C-F12F-B019-86AC6AFEC0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19" t="37634" r="66883" b="21505"/>
          <a:stretch/>
        </p:blipFill>
        <p:spPr>
          <a:xfrm>
            <a:off x="9403896" y="1159"/>
            <a:ext cx="2788487" cy="12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9687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01345284E71542AB07A5A7A90A036B" ma:contentTypeVersion="17" ma:contentTypeDescription="Crée un document." ma:contentTypeScope="" ma:versionID="087afaf76cedda36f0edcc18693566c7">
  <xsd:schema xmlns:xsd="http://www.w3.org/2001/XMLSchema" xmlns:xs="http://www.w3.org/2001/XMLSchema" xmlns:p="http://schemas.microsoft.com/office/2006/metadata/properties" xmlns:ns2="def8f610-1b41-431b-9524-82869ceab997" xmlns:ns3="1122a73c-2909-4c88-88d0-cb09e17b136f" targetNamespace="http://schemas.microsoft.com/office/2006/metadata/properties" ma:root="true" ma:fieldsID="aa6f7f82510c71052b232f0f693f99b9" ns2:_="" ns3:_="">
    <xsd:import namespace="def8f610-1b41-431b-9524-82869ceab997"/>
    <xsd:import namespace="1122a73c-2909-4c88-88d0-cb09e17b13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8f610-1b41-431b-9524-82869ceab9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4a00a750-9ed4-4024-bdbe-cb7f52aa662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22a73c-2909-4c88-88d0-cb09e17b136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e51b917-3060-4441-8b2a-7960a390be4e}" ma:internalName="TaxCatchAll" ma:showField="CatchAllData" ma:web="1122a73c-2909-4c88-88d0-cb09e17b13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122a73c-2909-4c88-88d0-cb09e17b136f" xsi:nil="true"/>
    <lcf76f155ced4ddcb4097134ff3c332f xmlns="def8f610-1b41-431b-9524-82869ceab99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3EB8DC6-4441-4955-A604-7248CE43E6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E4F7C9D-03EC-499F-A601-3A17287A5800}">
  <ds:schemaRefs>
    <ds:schemaRef ds:uri="1122a73c-2909-4c88-88d0-cb09e17b136f"/>
    <ds:schemaRef ds:uri="def8f610-1b41-431b-9524-82869ceab99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F09FB52-264B-4953-A704-91967483789F}">
  <ds:schemaRefs>
    <ds:schemaRef ds:uri="1122a73c-2909-4c88-88d0-cb09e17b136f"/>
    <ds:schemaRef ds:uri="def8f610-1b41-431b-9524-82869ceab997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393</Words>
  <Application>Microsoft Office PowerPoint</Application>
  <PresentationFormat>Grand écran</PresentationFormat>
  <Paragraphs>49</Paragraphs>
  <Slides>14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Arial</vt:lpstr>
      <vt:lpstr>Arial Narrow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Thomas LACAZE</dc:creator>
  <cp:lastModifiedBy>Marine BEZIOUA</cp:lastModifiedBy>
  <cp:revision>1</cp:revision>
  <dcterms:created xsi:type="dcterms:W3CDTF">2023-10-04T16:06:10Z</dcterms:created>
  <dcterms:modified xsi:type="dcterms:W3CDTF">2023-10-10T15:49:16Z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0x0101002901345284E71542AB07A5A7A90A036B</vt:lpwstr>
  </property>
  <property fmtid="{D5CDD505-2E9C-101B-9397-08002B2CF9AE}" pid="3" name="MediaServiceImageTags">
    <vt:lpwstr/>
  </property>
</Properties>
</file>